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6395" autoAdjust="0"/>
  </p:normalViewPr>
  <p:slideViewPr>
    <p:cSldViewPr snapToGrid="0">
      <p:cViewPr varScale="1">
        <p:scale>
          <a:sx n="64" d="100"/>
          <a:sy n="64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engr.arizona.edu@SSL\DavWWWRoot\webdav\research\muscat\Sanjay\WCA\InGaAs%20WCA%20201701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gr-storage\Research\Muscat\Sanjay\Ellipsometry%20results\InGaAs%20Ellipsometry%202016112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376582061557"/>
          <c:y val="6.7325318042441379E-2"/>
          <c:w val="0.86997777087887218"/>
          <c:h val="0.61257858046500824"/>
        </c:manualLayout>
      </c:layout>
      <c:scatterChart>
        <c:scatterStyle val="smoothMarker"/>
        <c:varyColors val="0"/>
        <c:ser>
          <c:idx val="0"/>
          <c:order val="0"/>
          <c:tx>
            <c:v>20 min in ET</c:v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bg1">
                    <a:alpha val="99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'[InGaAs WCA 20170112.xlsx]Sheet1'!$H$5:$H$13</c:f>
                <c:numCache>
                  <c:formatCode>General</c:formatCode>
                  <c:ptCount val="9"/>
                  <c:pt idx="0">
                    <c:v>0.14342175765832771</c:v>
                  </c:pt>
                  <c:pt idx="1">
                    <c:v>0.14342175765830731</c:v>
                  </c:pt>
                  <c:pt idx="2">
                    <c:v>0.14342175765832771</c:v>
                  </c:pt>
                  <c:pt idx="3">
                    <c:v>0.14342175765832771</c:v>
                  </c:pt>
                  <c:pt idx="4">
                    <c:v>0.71710878829157743</c:v>
                  </c:pt>
                  <c:pt idx="5">
                    <c:v>0.24841377117503663</c:v>
                  </c:pt>
                  <c:pt idx="6">
                    <c:v>0.14342175765830731</c:v>
                  </c:pt>
                  <c:pt idx="7">
                    <c:v>0.14342175765830731</c:v>
                  </c:pt>
                  <c:pt idx="8">
                    <c:v>0.14342175765832771</c:v>
                  </c:pt>
                </c:numCache>
              </c:numRef>
            </c:plus>
            <c:minus>
              <c:numRef>
                <c:f>'[InGaAs WCA 20170112.xlsx]Sheet1'!$H$5:$H$13</c:f>
                <c:numCache>
                  <c:formatCode>General</c:formatCode>
                  <c:ptCount val="9"/>
                  <c:pt idx="0">
                    <c:v>0.14342175765832771</c:v>
                  </c:pt>
                  <c:pt idx="1">
                    <c:v>0.14342175765830731</c:v>
                  </c:pt>
                  <c:pt idx="2">
                    <c:v>0.14342175765832771</c:v>
                  </c:pt>
                  <c:pt idx="3">
                    <c:v>0.14342175765832771</c:v>
                  </c:pt>
                  <c:pt idx="4">
                    <c:v>0.71710878829157743</c:v>
                  </c:pt>
                  <c:pt idx="5">
                    <c:v>0.24841377117503663</c:v>
                  </c:pt>
                  <c:pt idx="6">
                    <c:v>0.14342175765830731</c:v>
                  </c:pt>
                  <c:pt idx="7">
                    <c:v>0.14342175765830731</c:v>
                  </c:pt>
                  <c:pt idx="8">
                    <c:v>0.14342175765832771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'[InGaAs WCA 20170112.xlsx]Sheet1'!$B$5:$B$13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'[InGaAs WCA 20170112.xlsx]Sheet1'!$F$5:$F$13</c:f>
              <c:numCache>
                <c:formatCode>0.00</c:formatCode>
                <c:ptCount val="9"/>
                <c:pt idx="0">
                  <c:v>106.86666666666667</c:v>
                </c:pt>
                <c:pt idx="1">
                  <c:v>106.43333333333334</c:v>
                </c:pt>
                <c:pt idx="2">
                  <c:v>106.16666666666667</c:v>
                </c:pt>
                <c:pt idx="3">
                  <c:v>106.16666666666667</c:v>
                </c:pt>
                <c:pt idx="4">
                  <c:v>103.86666666666667</c:v>
                </c:pt>
                <c:pt idx="5">
                  <c:v>101.7</c:v>
                </c:pt>
                <c:pt idx="6">
                  <c:v>101.73333333333333</c:v>
                </c:pt>
                <c:pt idx="7">
                  <c:v>98.266666666666666</c:v>
                </c:pt>
                <c:pt idx="8">
                  <c:v>95.833333333333329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36-4954-AF5F-C7DC0104445B}"/>
            </c:ext>
          </c:extLst>
        </c:ser>
        <c:ser>
          <c:idx val="2"/>
          <c:order val="1"/>
          <c:tx>
            <c:v>SC1 clean, HF etch with H20 rinse</c:v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'[InGaAs WCA 20170112.xlsx]Sheet1'!$H$26:$H$33</c:f>
                <c:numCache>
                  <c:formatCode>General</c:formatCode>
                  <c:ptCount val="8"/>
                  <c:pt idx="0">
                    <c:v>0.14342175765831749</c:v>
                  </c:pt>
                  <c:pt idx="1">
                    <c:v>0.28684351531663499</c:v>
                  </c:pt>
                  <c:pt idx="2">
                    <c:v>0.37945830335967667</c:v>
                  </c:pt>
                  <c:pt idx="3">
                    <c:v>0.14342175765831749</c:v>
                  </c:pt>
                  <c:pt idx="4">
                    <c:v>0.37945830335967767</c:v>
                  </c:pt>
                  <c:pt idx="5">
                    <c:v>0.37945830335967673</c:v>
                  </c:pt>
                  <c:pt idx="6">
                    <c:v>0</c:v>
                  </c:pt>
                  <c:pt idx="7">
                    <c:v>1.0808900165303666E-14</c:v>
                  </c:pt>
                </c:numCache>
              </c:numRef>
            </c:plus>
            <c:minus>
              <c:numRef>
                <c:f>'[InGaAs WCA 20170112.xlsx]Sheet1'!$H$26:$H$33</c:f>
                <c:numCache>
                  <c:formatCode>General</c:formatCode>
                  <c:ptCount val="8"/>
                  <c:pt idx="0">
                    <c:v>0.14342175765831749</c:v>
                  </c:pt>
                  <c:pt idx="1">
                    <c:v>0.28684351531663499</c:v>
                  </c:pt>
                  <c:pt idx="2">
                    <c:v>0.37945830335967667</c:v>
                  </c:pt>
                  <c:pt idx="3">
                    <c:v>0.14342175765831749</c:v>
                  </c:pt>
                  <c:pt idx="4">
                    <c:v>0.37945830335967767</c:v>
                  </c:pt>
                  <c:pt idx="5">
                    <c:v>0.37945830335967673</c:v>
                  </c:pt>
                  <c:pt idx="6">
                    <c:v>0</c:v>
                  </c:pt>
                  <c:pt idx="7">
                    <c:v>1.0808900165303666E-14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'[InGaAs WCA 20170112.xlsx]Sheet1'!$B$26:$B$33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</c:numCache>
            </c:numRef>
          </c:xVal>
          <c:yVal>
            <c:numRef>
              <c:f>'[InGaAs WCA 20170112.xlsx]Sheet1'!$F$26:$F$33</c:f>
              <c:numCache>
                <c:formatCode>0.00</c:formatCode>
                <c:ptCount val="8"/>
                <c:pt idx="0">
                  <c:v>27.766666666666666</c:v>
                </c:pt>
                <c:pt idx="1">
                  <c:v>28.466666666666669</c:v>
                </c:pt>
                <c:pt idx="2">
                  <c:v>26.966666666666669</c:v>
                </c:pt>
                <c:pt idx="3">
                  <c:v>26.966666666666669</c:v>
                </c:pt>
                <c:pt idx="4">
                  <c:v>34.333333333333329</c:v>
                </c:pt>
                <c:pt idx="5">
                  <c:v>31.833333333333332</c:v>
                </c:pt>
                <c:pt idx="6">
                  <c:v>22.5</c:v>
                </c:pt>
                <c:pt idx="7">
                  <c:v>27.100000000000005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36-4954-AF5F-C7DC0104445B}"/>
            </c:ext>
          </c:extLst>
        </c:ser>
        <c:ser>
          <c:idx val="1"/>
          <c:order val="2"/>
          <c:tx>
            <c:strRef>
              <c:f>'[InGaAs WCA 20170112.xlsx]Sheet1'!$A$35</c:f>
              <c:strCache>
                <c:ptCount val="1"/>
                <c:pt idx="0">
                  <c:v>20 h in ET 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'[InGaAs WCA 20170112.xlsx]Sheet1'!$B$37:$B$42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'[InGaAs WCA 20170112.xlsx]Sheet1'!$F$37:$F$42</c:f>
              <c:numCache>
                <c:formatCode>0.00</c:formatCode>
                <c:ptCount val="6"/>
                <c:pt idx="0">
                  <c:v>109.63</c:v>
                </c:pt>
                <c:pt idx="1">
                  <c:v>111.33</c:v>
                </c:pt>
                <c:pt idx="2">
                  <c:v>111.87</c:v>
                </c:pt>
                <c:pt idx="3">
                  <c:v>111.7</c:v>
                </c:pt>
                <c:pt idx="4">
                  <c:v>111.37</c:v>
                </c:pt>
                <c:pt idx="5">
                  <c:v>110.67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C36-4954-AF5F-C7DC01044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975752"/>
        <c:axId val="444976080"/>
      </c:scatterChart>
      <c:valAx>
        <c:axId val="444975752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Time</a:t>
                </a:r>
                <a:r>
                  <a:rPr lang="en-US" sz="2000" baseline="0" dirty="0"/>
                  <a:t> of </a:t>
                </a:r>
                <a:r>
                  <a:rPr lang="en-US" sz="2000" dirty="0"/>
                  <a:t>Exposure</a:t>
                </a:r>
                <a:r>
                  <a:rPr lang="en-US" sz="2000" baseline="0" dirty="0"/>
                  <a:t> to Atmosphere(min)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76080"/>
        <c:crossesAt val="0"/>
        <c:crossBetween val="midCat"/>
      </c:valAx>
      <c:valAx>
        <c:axId val="44497608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Contact Angle (</a:t>
                </a:r>
                <a:r>
                  <a:rPr lang="en-US" sz="2000" dirty="0">
                    <a:latin typeface="Calibri" panose="020F0502020204030204" pitchFamily="34" charset="0"/>
                  </a:rPr>
                  <a:t>◦)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5.0572164717146886E-4"/>
              <c:y val="0.15066501345037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7575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2473315240772"/>
          <c:y val="2.8885062750082721E-2"/>
          <c:w val="0.66079473488200891"/>
          <c:h val="0.737984050756960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Etch and reoxidation control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Sheet1!$H$16:$H$23</c:f>
                <c:numCache>
                  <c:formatCode>General</c:formatCode>
                  <c:ptCount val="8"/>
                  <c:pt idx="0">
                    <c:v>1.8644828495581018</c:v>
                  </c:pt>
                  <c:pt idx="1">
                    <c:v>1.0828105247358066</c:v>
                  </c:pt>
                  <c:pt idx="2">
                    <c:v>1.0342290025084544</c:v>
                  </c:pt>
                  <c:pt idx="3">
                    <c:v>0.28684351531662994</c:v>
                  </c:pt>
                  <c:pt idx="4">
                    <c:v>1.9717231823185291</c:v>
                  </c:pt>
                  <c:pt idx="5">
                    <c:v>1.5110419793135688</c:v>
                  </c:pt>
                  <c:pt idx="6">
                    <c:v>1.290795818924837</c:v>
                  </c:pt>
                  <c:pt idx="7">
                    <c:v>1.0828105247358037</c:v>
                  </c:pt>
                </c:numCache>
              </c:numRef>
            </c:plus>
            <c:minus>
              <c:numRef>
                <c:f>Sheet1!$H$16:$H$23</c:f>
                <c:numCache>
                  <c:formatCode>General</c:formatCode>
                  <c:ptCount val="8"/>
                  <c:pt idx="0">
                    <c:v>1.8644828495581018</c:v>
                  </c:pt>
                  <c:pt idx="1">
                    <c:v>1.0828105247358066</c:v>
                  </c:pt>
                  <c:pt idx="2">
                    <c:v>1.0342290025084544</c:v>
                  </c:pt>
                  <c:pt idx="3">
                    <c:v>0.28684351531662994</c:v>
                  </c:pt>
                  <c:pt idx="4">
                    <c:v>1.9717231823185291</c:v>
                  </c:pt>
                  <c:pt idx="5">
                    <c:v>1.5110419793135688</c:v>
                  </c:pt>
                  <c:pt idx="6">
                    <c:v>1.290795818924837</c:v>
                  </c:pt>
                  <c:pt idx="7">
                    <c:v>1.0828105247358037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Sheet1!$B$4:$B$11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</c:numCache>
            </c:numRef>
          </c:xVal>
          <c:yVal>
            <c:numRef>
              <c:f>Sheet1!$F$4:$F$11</c:f>
              <c:numCache>
                <c:formatCode>0.00</c:formatCode>
                <c:ptCount val="8"/>
                <c:pt idx="0">
                  <c:v>7.3666666666666671</c:v>
                </c:pt>
                <c:pt idx="1">
                  <c:v>8.6000000000000014</c:v>
                </c:pt>
                <c:pt idx="2">
                  <c:v>7.7333333333333343</c:v>
                </c:pt>
                <c:pt idx="3">
                  <c:v>9.6</c:v>
                </c:pt>
                <c:pt idx="4">
                  <c:v>10.966666666666667</c:v>
                </c:pt>
                <c:pt idx="5">
                  <c:v>9.0666666666666682</c:v>
                </c:pt>
                <c:pt idx="6">
                  <c:v>9.5333333333333332</c:v>
                </c:pt>
                <c:pt idx="7">
                  <c:v>11.533333333333331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42-4A78-AFF0-70A13A8E466E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20 min in ET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Sheet1!$B$16:$B$23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</c:numCache>
            </c:numRef>
          </c:xVal>
          <c:yVal>
            <c:numRef>
              <c:f>Sheet1!$F$16:$F$23</c:f>
              <c:numCache>
                <c:formatCode>0.00</c:formatCode>
                <c:ptCount val="8"/>
                <c:pt idx="0">
                  <c:v>20.833333333333332</c:v>
                </c:pt>
                <c:pt idx="1">
                  <c:v>21</c:v>
                </c:pt>
                <c:pt idx="2">
                  <c:v>21.866666666666664</c:v>
                </c:pt>
                <c:pt idx="3">
                  <c:v>22.266666666666666</c:v>
                </c:pt>
                <c:pt idx="4">
                  <c:v>22.5</c:v>
                </c:pt>
                <c:pt idx="5">
                  <c:v>22.900000000000002</c:v>
                </c:pt>
                <c:pt idx="6">
                  <c:v>22.599999999999998</c:v>
                </c:pt>
                <c:pt idx="7">
                  <c:v>23.100000000000005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42-4A78-AFF0-70A13A8E466E}"/>
            </c:ext>
          </c:extLst>
        </c:ser>
        <c:ser>
          <c:idx val="3"/>
          <c:order val="2"/>
          <c:tx>
            <c:v>20 min in ET at 45 C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Sheet1!$B$39:$B$47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Sheet1!$F$39:$F$47</c:f>
              <c:numCache>
                <c:formatCode>0.00</c:formatCode>
                <c:ptCount val="9"/>
                <c:pt idx="0">
                  <c:v>21.433333333333337</c:v>
                </c:pt>
                <c:pt idx="1">
                  <c:v>21.599999999999998</c:v>
                </c:pt>
                <c:pt idx="2">
                  <c:v>22.066666666666666</c:v>
                </c:pt>
                <c:pt idx="3">
                  <c:v>22.333333333333332</c:v>
                </c:pt>
                <c:pt idx="4">
                  <c:v>22.566666666666666</c:v>
                </c:pt>
                <c:pt idx="5">
                  <c:v>23.066666666666666</c:v>
                </c:pt>
                <c:pt idx="6">
                  <c:v>23.033333333333331</c:v>
                </c:pt>
                <c:pt idx="7">
                  <c:v>23.233333333333334</c:v>
                </c:pt>
                <c:pt idx="8">
                  <c:v>23.433333333333334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442-4A78-AFF0-70A13A8E466E}"/>
            </c:ext>
          </c:extLst>
        </c:ser>
        <c:ser>
          <c:idx val="4"/>
          <c:order val="3"/>
          <c:tx>
            <c:strRef>
              <c:f>Sheet1!$A$50</c:f>
              <c:strCache>
                <c:ptCount val="1"/>
                <c:pt idx="0">
                  <c:v>20 min in ET at 65 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FF0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Sheet1!$H$50:$H$58</c:f>
                <c:numCache>
                  <c:formatCode>General</c:formatCode>
                  <c:ptCount val="9"/>
                  <c:pt idx="0">
                    <c:v>0.65700000000000003</c:v>
                  </c:pt>
                  <c:pt idx="1">
                    <c:v>0.57399999999999995</c:v>
                  </c:pt>
                  <c:pt idx="2">
                    <c:v>0.625</c:v>
                  </c:pt>
                  <c:pt idx="3">
                    <c:v>0.65700000000000003</c:v>
                  </c:pt>
                  <c:pt idx="4">
                    <c:v>0.379</c:v>
                  </c:pt>
                  <c:pt idx="5">
                    <c:v>0.379</c:v>
                  </c:pt>
                  <c:pt idx="6">
                    <c:v>0.28699999999999998</c:v>
                  </c:pt>
                  <c:pt idx="7">
                    <c:v>0.65700000000000003</c:v>
                  </c:pt>
                  <c:pt idx="8">
                    <c:v>0</c:v>
                  </c:pt>
                </c:numCache>
              </c:numRef>
            </c:plus>
            <c:minus>
              <c:numRef>
                <c:f>Sheet1!$H$50:$H$58</c:f>
                <c:numCache>
                  <c:formatCode>General</c:formatCode>
                  <c:ptCount val="9"/>
                  <c:pt idx="0">
                    <c:v>0.65700000000000003</c:v>
                  </c:pt>
                  <c:pt idx="1">
                    <c:v>0.57399999999999995</c:v>
                  </c:pt>
                  <c:pt idx="2">
                    <c:v>0.625</c:v>
                  </c:pt>
                  <c:pt idx="3">
                    <c:v>0.65700000000000003</c:v>
                  </c:pt>
                  <c:pt idx="4">
                    <c:v>0.379</c:v>
                  </c:pt>
                  <c:pt idx="5">
                    <c:v>0.379</c:v>
                  </c:pt>
                  <c:pt idx="6">
                    <c:v>0.28699999999999998</c:v>
                  </c:pt>
                  <c:pt idx="7">
                    <c:v>0.65700000000000003</c:v>
                  </c:pt>
                  <c:pt idx="8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Sheet1!$B$50:$B$58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Sheet1!$F$50:$F$58</c:f>
              <c:numCache>
                <c:formatCode>0.0000</c:formatCode>
                <c:ptCount val="9"/>
                <c:pt idx="0">
                  <c:v>21.4</c:v>
                </c:pt>
                <c:pt idx="1">
                  <c:v>21.67</c:v>
                </c:pt>
                <c:pt idx="2">
                  <c:v>21.93</c:v>
                </c:pt>
                <c:pt idx="3">
                  <c:v>22.3</c:v>
                </c:pt>
                <c:pt idx="4">
                  <c:v>22.47</c:v>
                </c:pt>
                <c:pt idx="5">
                  <c:v>22.57</c:v>
                </c:pt>
                <c:pt idx="6">
                  <c:v>22.83</c:v>
                </c:pt>
                <c:pt idx="7">
                  <c:v>23.2</c:v>
                </c:pt>
                <c:pt idx="8">
                  <c:v>23.4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442-4A78-AFF0-70A13A8E466E}"/>
            </c:ext>
          </c:extLst>
        </c:ser>
        <c:ser>
          <c:idx val="5"/>
          <c:order val="4"/>
          <c:tx>
            <c:strRef>
              <c:f>Sheet1!$A$61</c:f>
              <c:strCache>
                <c:ptCount val="1"/>
                <c:pt idx="0">
                  <c:v>20 h in 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Sheet1!$H$61:$H$68</c:f>
                <c:numCache>
                  <c:formatCode>General</c:formatCode>
                  <c:ptCount val="8"/>
                  <c:pt idx="0">
                    <c:v>1.864482849558101</c:v>
                  </c:pt>
                  <c:pt idx="1">
                    <c:v>2.2540498532066087</c:v>
                  </c:pt>
                  <c:pt idx="2">
                    <c:v>1.4904826270501979</c:v>
                  </c:pt>
                  <c:pt idx="3">
                    <c:v>2.4841377117503312</c:v>
                  </c:pt>
                  <c:pt idx="4">
                    <c:v>2.1417435717343807</c:v>
                  </c:pt>
                  <c:pt idx="5">
                    <c:v>3.2293790252754322</c:v>
                  </c:pt>
                  <c:pt idx="6">
                    <c:v>3.2862053038642105</c:v>
                  </c:pt>
                  <c:pt idx="7">
                    <c:v>2.1703650224062141</c:v>
                  </c:pt>
                </c:numCache>
              </c:numRef>
            </c:plus>
            <c:minus>
              <c:numRef>
                <c:f>Sheet1!$H$61:$H$68</c:f>
                <c:numCache>
                  <c:formatCode>General</c:formatCode>
                  <c:ptCount val="8"/>
                  <c:pt idx="0">
                    <c:v>1.864482849558101</c:v>
                  </c:pt>
                  <c:pt idx="1">
                    <c:v>2.2540498532066087</c:v>
                  </c:pt>
                  <c:pt idx="2">
                    <c:v>1.4904826270501979</c:v>
                  </c:pt>
                  <c:pt idx="3">
                    <c:v>2.4841377117503312</c:v>
                  </c:pt>
                  <c:pt idx="4">
                    <c:v>2.1417435717343807</c:v>
                  </c:pt>
                  <c:pt idx="5">
                    <c:v>3.2293790252754322</c:v>
                  </c:pt>
                  <c:pt idx="6">
                    <c:v>3.2862053038642105</c:v>
                  </c:pt>
                  <c:pt idx="7">
                    <c:v>2.1703650224062141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Sheet1!$B$61:$B$68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60</c:v>
                </c:pt>
              </c:numCache>
            </c:numRef>
          </c:xVal>
          <c:yVal>
            <c:numRef>
              <c:f>Sheet1!$F$61:$F$68</c:f>
              <c:numCache>
                <c:formatCode>General</c:formatCode>
                <c:ptCount val="8"/>
                <c:pt idx="0">
                  <c:v>29.966666666666669</c:v>
                </c:pt>
                <c:pt idx="1">
                  <c:v>29.833333333333332</c:v>
                </c:pt>
                <c:pt idx="2">
                  <c:v>30.400000000000002</c:v>
                </c:pt>
                <c:pt idx="3">
                  <c:v>31</c:v>
                </c:pt>
                <c:pt idx="4">
                  <c:v>30.166666666666668</c:v>
                </c:pt>
                <c:pt idx="5">
                  <c:v>29</c:v>
                </c:pt>
                <c:pt idx="6">
                  <c:v>30.8</c:v>
                </c:pt>
                <c:pt idx="7">
                  <c:v>30.933333333333334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442-4A78-AFF0-70A13A8E466E}"/>
            </c:ext>
          </c:extLst>
        </c:ser>
        <c:ser>
          <c:idx val="6"/>
          <c:order val="5"/>
          <c:tx>
            <c:strRef>
              <c:f>Sheet1!$A$72</c:f>
              <c:strCache>
                <c:ptCount val="1"/>
                <c:pt idx="0">
                  <c:v>24 h in ET at 56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Sheet1!$H$72:$H$80</c:f>
                <c:numCache>
                  <c:formatCode>General</c:formatCode>
                  <c:ptCount val="9"/>
                  <c:pt idx="0">
                    <c:v>1.6540203976322301</c:v>
                  </c:pt>
                  <c:pt idx="1">
                    <c:v>1.8310864241967124</c:v>
                  </c:pt>
                  <c:pt idx="2">
                    <c:v>2.2403194725376387</c:v>
                  </c:pt>
                  <c:pt idx="3">
                    <c:v>0.94047935889174661</c:v>
                  </c:pt>
                  <c:pt idx="4">
                    <c:v>1.9717231823185291</c:v>
                  </c:pt>
                  <c:pt idx="5">
                    <c:v>1.7210610918997844</c:v>
                  </c:pt>
                  <c:pt idx="6">
                    <c:v>2.1417435717343758</c:v>
                  </c:pt>
                  <c:pt idx="7">
                    <c:v>2.1513263648747318</c:v>
                  </c:pt>
                  <c:pt idx="8">
                    <c:v>1.6540203976322267</c:v>
                  </c:pt>
                </c:numCache>
              </c:numRef>
            </c:plus>
            <c:minus>
              <c:numRef>
                <c:f>Sheet1!$H$72:$H$80</c:f>
                <c:numCache>
                  <c:formatCode>General</c:formatCode>
                  <c:ptCount val="9"/>
                  <c:pt idx="0">
                    <c:v>1.6540203976322301</c:v>
                  </c:pt>
                  <c:pt idx="1">
                    <c:v>1.8310864241967124</c:v>
                  </c:pt>
                  <c:pt idx="2">
                    <c:v>2.2403194725376387</c:v>
                  </c:pt>
                  <c:pt idx="3">
                    <c:v>0.94047935889174661</c:v>
                  </c:pt>
                  <c:pt idx="4">
                    <c:v>1.9717231823185291</c:v>
                  </c:pt>
                  <c:pt idx="5">
                    <c:v>1.7210610918997844</c:v>
                  </c:pt>
                  <c:pt idx="6">
                    <c:v>2.1417435717343758</c:v>
                  </c:pt>
                  <c:pt idx="7">
                    <c:v>2.1513263648747318</c:v>
                  </c:pt>
                  <c:pt idx="8">
                    <c:v>1.6540203976322267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Sheet1!$B$72:$B$80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Sheet1!$F$72:$F$80</c:f>
              <c:numCache>
                <c:formatCode>0.00</c:formatCode>
                <c:ptCount val="9"/>
                <c:pt idx="0">
                  <c:v>29.066666666666666</c:v>
                </c:pt>
                <c:pt idx="1">
                  <c:v>28.533333333333331</c:v>
                </c:pt>
                <c:pt idx="2">
                  <c:v>28.533333333333331</c:v>
                </c:pt>
                <c:pt idx="3">
                  <c:v>28.333333333333332</c:v>
                </c:pt>
                <c:pt idx="4">
                  <c:v>28.599999999999998</c:v>
                </c:pt>
                <c:pt idx="5">
                  <c:v>28.5</c:v>
                </c:pt>
                <c:pt idx="6">
                  <c:v>28.733333333333331</c:v>
                </c:pt>
                <c:pt idx="7">
                  <c:v>28.5</c:v>
                </c:pt>
                <c:pt idx="8" formatCode="General">
                  <c:v>29.066666666666663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A442-4A78-AFF0-70A13A8E4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755632"/>
        <c:axId val="499754320"/>
      </c:scatterChart>
      <c:valAx>
        <c:axId val="499755632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</a:rPr>
                  <a:t>Time of Exposure to Atmosphere (min)</a:t>
                </a:r>
                <a:endParaRPr lang="en-US" sz="20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>
                    <a:solidFill>
                      <a:srgbClr val="000000">
                        <a:lumMod val="65000"/>
                        <a:lumOff val="35000"/>
                      </a:srgbClr>
                    </a:solidFill>
                  </a:defRPr>
                </a:pPr>
                <a:endParaRPr lang="en-US" sz="2000" dirty="0"/>
              </a:p>
            </c:rich>
          </c:tx>
          <c:layout>
            <c:manualLayout>
              <c:xMode val="edge"/>
              <c:yMode val="edge"/>
              <c:x val="0.23684708157502588"/>
              <c:y val="0.8288156429143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754320"/>
        <c:crosses val="autoZero"/>
        <c:crossBetween val="midCat"/>
      </c:valAx>
      <c:valAx>
        <c:axId val="49975432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Total </a:t>
                </a:r>
                <a:r>
                  <a:rPr lang="en-US" sz="2000" dirty="0" err="1"/>
                  <a:t>Overlayer</a:t>
                </a:r>
                <a:r>
                  <a:rPr lang="en-US" sz="2000" dirty="0"/>
                  <a:t> Thickness (Å)</a:t>
                </a:r>
              </a:p>
            </c:rich>
          </c:tx>
          <c:layout>
            <c:manualLayout>
              <c:xMode val="edge"/>
              <c:yMode val="edge"/>
              <c:x val="1.5415130782420511E-2"/>
              <c:y val="0.1371862758330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755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933104982405"/>
          <c:y val="9.9084134913582245E-3"/>
          <c:w val="0.18947070349480613"/>
          <c:h val="0.87589885131457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0.94841</cdr:x>
      <cdr:y>0.73893</cdr:y>
    </cdr:from>
    <cdr:to>
      <cdr:x>0.99496</cdr:x>
      <cdr:y>0.84161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874152" y="3269420"/>
          <a:ext cx="386481" cy="4543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°</a:t>
          </a:r>
        </a:p>
      </cdr:txBody>
    </cdr:sp>
  </cdr:relSizeAnchor>
  <cdr:relSizeAnchor xmlns:cdr="http://schemas.openxmlformats.org/drawingml/2006/chartDrawing">
    <cdr:from>
      <cdr:x>0.05816</cdr:x>
      <cdr:y>0.14393</cdr:y>
    </cdr:from>
    <cdr:to>
      <cdr:x>0.15908</cdr:x>
      <cdr:y>0.26491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847" y="636824"/>
          <a:ext cx="837888" cy="53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Length of ET </a:t>
          </a:r>
          <a:r>
            <a:rPr lang="en-US" sz="800" dirty="0"/>
            <a:t>molecule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B410-30D7-44A9-9D78-80279061DD2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2C150-D563-4FCA-9897-C86479E19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A5-FB85-4F4E-819E-DEFE5FB93FF8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0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A8ED-FD5F-42F1-A054-31807A48B69E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A1E-8D20-40E9-831B-72889368FC69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C32-DD55-47A3-B78C-41196CB27993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6CF6-E021-4BD9-9F22-AE8F4009D5CE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9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9696-B380-480E-95A9-5A995664E516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02D2-9359-433B-B39D-85D5B8414A79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2D2-7615-451F-A491-0EA8E33D9A1D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D9E8-631C-4B32-BDD6-FEBA7A7E7071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0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B1139AE-7910-4860-BCBD-6B3F355FB481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609B-2912-42E2-89DF-A9CCC316427F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F6B49B-7B2B-4B74-8F6A-6298F469B719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71" y="121956"/>
            <a:ext cx="7628347" cy="2220567"/>
          </a:xfrm>
        </p:spPr>
        <p:txBody>
          <a:bodyPr>
            <a:noAutofit/>
          </a:bodyPr>
          <a:lstStyle/>
          <a:p>
            <a:r>
              <a:rPr lang="en-US" sz="6600" dirty="0"/>
              <a:t>Chemical P</a:t>
            </a:r>
            <a:r>
              <a:rPr lang="en-US" sz="6600" cap="none" dirty="0"/>
              <a:t>assivation</a:t>
            </a:r>
            <a:r>
              <a:rPr lang="en-US" sz="6600" dirty="0"/>
              <a:t> </a:t>
            </a:r>
            <a:r>
              <a:rPr lang="en-US" sz="6600" cap="none" dirty="0"/>
              <a:t>of</a:t>
            </a:r>
            <a:r>
              <a:rPr lang="en-US" sz="6600" dirty="0"/>
              <a:t> I</a:t>
            </a:r>
            <a:r>
              <a:rPr lang="en-US" sz="6600" cap="none" dirty="0"/>
              <a:t>n</a:t>
            </a:r>
            <a:r>
              <a:rPr lang="en-US" sz="6600" baseline="-25000" dirty="0"/>
              <a:t>0.53</a:t>
            </a:r>
            <a:r>
              <a:rPr lang="en-US" sz="6600" dirty="0"/>
              <a:t>G</a:t>
            </a:r>
            <a:r>
              <a:rPr lang="en-US" sz="6600" cap="none" dirty="0"/>
              <a:t>a</a:t>
            </a:r>
            <a:r>
              <a:rPr lang="en-US" sz="6600" baseline="-25000" dirty="0"/>
              <a:t>0.47</a:t>
            </a:r>
            <a:r>
              <a:rPr lang="en-US" sz="6600" dirty="0"/>
              <a:t>A</a:t>
            </a:r>
            <a:r>
              <a:rPr lang="en-US" sz="6600" cap="none" dirty="0"/>
              <a:t>s(100)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2523"/>
            <a:ext cx="9180208" cy="1572475"/>
          </a:xfrm>
        </p:spPr>
        <p:txBody>
          <a:bodyPr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Sanjay Tharmarajah</a:t>
            </a:r>
          </a:p>
          <a:p>
            <a:pPr algn="ctr"/>
            <a:r>
              <a:rPr lang="en-US" sz="1500" dirty="0" err="1">
                <a:solidFill>
                  <a:schemeClr val="tx1"/>
                </a:solidFill>
              </a:rPr>
              <a:t>Yissel</a:t>
            </a:r>
            <a:r>
              <a:rPr lang="en-US" sz="1500" dirty="0">
                <a:solidFill>
                  <a:schemeClr val="tx1"/>
                </a:solidFill>
              </a:rPr>
              <a:t> Contreras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Anthony Muscat </a:t>
            </a:r>
          </a:p>
          <a:p>
            <a:r>
              <a:rPr lang="en-US" sz="1500" dirty="0">
                <a:solidFill>
                  <a:schemeClr val="tx1"/>
                </a:solidFill>
              </a:rPr>
              <a:t>University of Arizona, Department of Chemical and Environmental Engineering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Arizona Space Grant Symposium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April 22,2017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Tempe, Arizona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12" descr="Image result for nasa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51" y="4796197"/>
            <a:ext cx="1262652" cy="10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nasa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78" y="4578028"/>
            <a:ext cx="850081" cy="13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 of 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595" y="4697481"/>
            <a:ext cx="1446076" cy="12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551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421" y="2922939"/>
            <a:ext cx="7543800" cy="1450757"/>
          </a:xfrm>
        </p:spPr>
        <p:txBody>
          <a:bodyPr>
            <a:normAutofit/>
          </a:bodyPr>
          <a:lstStyle/>
          <a:p>
            <a:r>
              <a:rPr lang="en-US" sz="52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8" descr="Image result for nasa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98" y="1797776"/>
            <a:ext cx="1082321" cy="17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nasa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24" y="4074728"/>
            <a:ext cx="2106833" cy="18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u of 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016" y="4373696"/>
            <a:ext cx="1862158" cy="16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50" dirty="0"/>
              <a:t>Why III-V 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desirable over Si for high performance transistors due to higher carrier </a:t>
            </a:r>
            <a:r>
              <a:rPr lang="en-US" dirty="0" err="1"/>
              <a:t>mobilities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In0.53Ga0.47As(100) and </a:t>
            </a:r>
            <a:r>
              <a:rPr lang="en-US" dirty="0" err="1"/>
              <a:t>InP</a:t>
            </a:r>
            <a:r>
              <a:rPr lang="en-US" dirty="0"/>
              <a:t> both have a lattice constant of 5.97 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Rapid oxidation in air results in degradation of electrical properties</a:t>
            </a:r>
          </a:p>
        </p:txBody>
      </p:sp>
      <p:pic>
        <p:nvPicPr>
          <p:cNvPr id="2052" name="Picture 4" descr="Image result for ingaas and i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" y="3413964"/>
            <a:ext cx="3048888" cy="19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616" y="5464511"/>
            <a:ext cx="29940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http://iopscience.iop.org/article/10.1088/0268-1242/28/10/105007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520580"/>
                  </p:ext>
                </p:extLst>
              </p:nvPr>
            </p:nvGraphicFramePr>
            <p:xfrm>
              <a:off x="4306313" y="3727174"/>
              <a:ext cx="4549452" cy="13634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726">
                      <a:extLst>
                        <a:ext uri="{9D8B030D-6E8A-4147-A177-3AD203B41FA5}">
                          <a16:colId xmlns:a16="http://schemas.microsoft.com/office/drawing/2014/main" val="334980023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813914253"/>
                        </a:ext>
                      </a:extLst>
                    </a:gridCol>
                  </a:tblGrid>
                  <a:tr h="5531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Semiconductor Material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 Mobility  at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25℃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2287434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Silicon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1400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6176126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GaAs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8500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6418279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</a:t>
                          </a:r>
                          <a:r>
                            <a:rPr lang="en-US" sz="1200" baseline="-25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</a:t>
                          </a:r>
                          <a:r>
                            <a:rPr lang="en-US" sz="1200" baseline="-25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0.47</a:t>
                          </a: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As(100)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4136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520580"/>
                  </p:ext>
                </p:extLst>
              </p:nvPr>
            </p:nvGraphicFramePr>
            <p:xfrm>
              <a:off x="4306313" y="3727174"/>
              <a:ext cx="4549452" cy="13634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726">
                      <a:extLst>
                        <a:ext uri="{9D8B030D-6E8A-4147-A177-3AD203B41FA5}">
                          <a16:colId xmlns:a16="http://schemas.microsoft.com/office/drawing/2014/main" val="334980023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813914253"/>
                        </a:ext>
                      </a:extLst>
                    </a:gridCol>
                  </a:tblGrid>
                  <a:tr h="5531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Semiconductor Material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6" t="-7692" r="-536" b="-149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287434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Silicon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1400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6176126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GaAs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8500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6418279"/>
                      </a:ext>
                    </a:extLst>
                  </a:tr>
                  <a:tr h="270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</a:t>
                          </a:r>
                          <a:r>
                            <a:rPr lang="en-US" sz="1200" baseline="-25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</a:t>
                          </a:r>
                          <a:r>
                            <a:rPr lang="en-US" sz="1200" baseline="-25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0.47</a:t>
                          </a:r>
                          <a:r>
                            <a:rPr lang="en-US" sz="12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As(100)</a:t>
                          </a:r>
                          <a:endParaRPr lang="en-US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</a:t>
                          </a:r>
                          <a:endParaRPr lang="en-US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41364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688503" y="5187275"/>
            <a:ext cx="22288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http://www.ioffe.ru/SVA/NSM/Semicond/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050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59" y="608053"/>
            <a:ext cx="7543800" cy="1088068"/>
          </a:xfrm>
        </p:spPr>
        <p:txBody>
          <a:bodyPr>
            <a:normAutofit/>
          </a:bodyPr>
          <a:lstStyle/>
          <a:p>
            <a:r>
              <a:rPr lang="en-US" sz="2550" dirty="0"/>
              <a:t>Experimental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59" y="1499408"/>
            <a:ext cx="7429499" cy="2656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Clean semiconductor surface by removing organic material and etching the oxide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Deposit a hydrophobic, dense organic layer to prevent oxygen from reacting with the semiconductor surface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3904" y="3607953"/>
            <a:ext cx="1033748" cy="3076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oxides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3901" y="3917769"/>
            <a:ext cx="1033748" cy="28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InGaAs</a:t>
            </a:r>
            <a:r>
              <a:rPr lang="en-US" sz="1300" dirty="0"/>
              <a:t>(100)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3906" y="4613219"/>
            <a:ext cx="1033748" cy="307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InGaAs</a:t>
            </a:r>
            <a:r>
              <a:rPr lang="en-US" sz="1300" dirty="0"/>
              <a:t>(100)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44253" y="5021013"/>
                <a:ext cx="1043401" cy="2681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𝐸𝑇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53" y="5021013"/>
                <a:ext cx="1043401" cy="268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53905" y="5288388"/>
            <a:ext cx="1033748" cy="307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InGaAs</a:t>
            </a:r>
            <a:r>
              <a:rPr lang="en-US" sz="1300" dirty="0"/>
              <a:t>(100)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4019" y="3740086"/>
            <a:ext cx="3651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Organic contamination removal using dilute SC1 solution (1:1:10000 v/v NH</a:t>
            </a:r>
            <a:r>
              <a:rPr lang="en-US" sz="1350" baseline="-25000" dirty="0"/>
              <a:t>4</a:t>
            </a:r>
            <a:r>
              <a:rPr lang="en-US" sz="1350" dirty="0"/>
              <a:t>OH:H</a:t>
            </a:r>
            <a:r>
              <a:rPr lang="en-US" sz="1350" baseline="-25000" dirty="0"/>
              <a:t>2</a:t>
            </a:r>
            <a:r>
              <a:rPr lang="en-US" sz="1350" dirty="0"/>
              <a:t>O</a:t>
            </a:r>
            <a:r>
              <a:rPr lang="en-US" sz="1350" baseline="-25000" dirty="0"/>
              <a:t>2</a:t>
            </a:r>
            <a:r>
              <a:rPr lang="en-US" sz="1350" dirty="0"/>
              <a:t>:H</a:t>
            </a:r>
            <a:r>
              <a:rPr lang="en-US" sz="1350" baseline="-25000" dirty="0"/>
              <a:t>2</a:t>
            </a:r>
            <a:r>
              <a:rPr lang="en-US" sz="1350" dirty="0"/>
              <a:t>O)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2X (1 min 0.3 M HF etch)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ET deposition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5213970" y="4208261"/>
            <a:ext cx="0" cy="397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219388" y="4822292"/>
            <a:ext cx="0" cy="397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5066" y="1674938"/>
            <a:ext cx="369651" cy="354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9537" y="5131174"/>
            <a:ext cx="12413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1-Eicosanethiol</a:t>
            </a:r>
          </a:p>
          <a:p>
            <a:r>
              <a:rPr lang="en-US" sz="1350" dirty="0"/>
              <a:t>	(ET)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912" y="4976131"/>
            <a:ext cx="17090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/>
              <a:t>https://www.revolvy.com/main/index.php?s=Electrochromic%20devices</a:t>
            </a:r>
          </a:p>
        </p:txBody>
      </p:sp>
      <p:pic>
        <p:nvPicPr>
          <p:cNvPr id="1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1" y="3586310"/>
            <a:ext cx="1991696" cy="12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942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61" y="601722"/>
            <a:ext cx="5446153" cy="1108928"/>
          </a:xfrm>
        </p:spPr>
        <p:txBody>
          <a:bodyPr>
            <a:normAutofit/>
          </a:bodyPr>
          <a:lstStyle/>
          <a:p>
            <a:r>
              <a:rPr lang="en-US" sz="2550" dirty="0"/>
              <a:t>A Hydrophobic Surface is Obtained When ET is Deposited</a:t>
            </a:r>
          </a:p>
        </p:txBody>
      </p:sp>
      <p:sp>
        <p:nvSpPr>
          <p:cNvPr id="4" name="AutoShape 2" descr="Image result for water contact angle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8099503" y="2573007"/>
            <a:ext cx="1034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Hydrophobic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4569" y="4104306"/>
            <a:ext cx="1034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Hydrophillic</a:t>
            </a:r>
            <a:endParaRPr lang="en-US" sz="105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546406"/>
              </p:ext>
            </p:extLst>
          </p:nvPr>
        </p:nvGraphicFramePr>
        <p:xfrm>
          <a:off x="447261" y="1710650"/>
          <a:ext cx="7556754" cy="42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4</a:t>
            </a:fld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74" y="1819012"/>
            <a:ext cx="1105293" cy="773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92" y="3565300"/>
            <a:ext cx="11715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2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1" y="554621"/>
            <a:ext cx="5084572" cy="1108928"/>
          </a:xfrm>
        </p:spPr>
        <p:txBody>
          <a:bodyPr>
            <a:noAutofit/>
          </a:bodyPr>
          <a:lstStyle/>
          <a:p>
            <a:r>
              <a:rPr lang="en-US" sz="2550" dirty="0"/>
              <a:t>Deposition of an </a:t>
            </a:r>
            <a:r>
              <a:rPr lang="en-US" sz="2550" dirty="0" err="1"/>
              <a:t>Eicosanethiol</a:t>
            </a:r>
            <a:r>
              <a:rPr lang="en-US" sz="2550" dirty="0"/>
              <a:t> Monolayer Confirmed by </a:t>
            </a:r>
            <a:r>
              <a:rPr lang="en-US" sz="2550" dirty="0" err="1"/>
              <a:t>Ellipsometry</a:t>
            </a:r>
            <a:endParaRPr lang="en-US" sz="25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556722"/>
              </p:ext>
            </p:extLst>
          </p:nvPr>
        </p:nvGraphicFramePr>
        <p:xfrm>
          <a:off x="198783" y="1782816"/>
          <a:ext cx="8302492" cy="44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" descr="Image result for ellipsometry"/>
          <p:cNvSpPr>
            <a:spLocks noChangeAspect="1" noChangeArrowheads="1"/>
          </p:cNvSpPr>
          <p:nvPr/>
        </p:nvSpPr>
        <p:spPr bwMode="auto">
          <a:xfrm>
            <a:off x="5137717" y="1544282"/>
            <a:ext cx="238533" cy="2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100" name="Picture 4" descr="Image result for ellips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31" y="123159"/>
            <a:ext cx="2795026" cy="14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5792" y="1559674"/>
            <a:ext cx="193270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https://en.wikipedia.org/wiki/Ellipsometry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2094" y="3774369"/>
            <a:ext cx="509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2094" y="3155076"/>
            <a:ext cx="509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989229" y="5518459"/>
                <a:ext cx="1014778" cy="20115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𝐸𝑇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229" y="5518459"/>
                <a:ext cx="1014778" cy="201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89229" y="6008729"/>
            <a:ext cx="1014778" cy="1986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InP</a:t>
            </a: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7989229" y="5725653"/>
            <a:ext cx="1014778" cy="26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InGaAs</a:t>
            </a:r>
            <a:r>
              <a:rPr lang="en-US" sz="1300" dirty="0"/>
              <a:t>(100)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319235" y="2687281"/>
            <a:ext cx="5595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450444" y="6442378"/>
            <a:ext cx="984019" cy="365125"/>
          </a:xfrm>
        </p:spPr>
        <p:txBody>
          <a:bodyPr/>
          <a:lstStyle/>
          <a:p>
            <a:fld id="{6D22F896-40B5-4ADD-8801-0D06FADFA095}" type="slidenum">
              <a:rPr lang="en-US" sz="1600" smtClean="0"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9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51" y="545336"/>
            <a:ext cx="8346227" cy="1108928"/>
          </a:xfrm>
        </p:spPr>
        <p:txBody>
          <a:bodyPr>
            <a:normAutofit/>
          </a:bodyPr>
          <a:lstStyle/>
          <a:p>
            <a:r>
              <a:rPr lang="en-US" sz="2550" dirty="0"/>
              <a:t>An Ordered ET Layer is Formed with 20 min and 20 h Immersions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49" y="4406153"/>
            <a:ext cx="1943269" cy="10882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5" y="2323717"/>
            <a:ext cx="3379775" cy="3170667"/>
          </a:xfrm>
          <a:prstGeom prst="rect">
            <a:avLst/>
          </a:prstGeom>
        </p:spPr>
      </p:pic>
      <p:pic>
        <p:nvPicPr>
          <p:cNvPr id="6148" name="Picture 4" descr="Image result for fourier transform infrared spectros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7" y="2209111"/>
            <a:ext cx="3110716" cy="13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210" y="3594146"/>
            <a:ext cx="3214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http://articheck.co.uk/spectroscopy-series-fourier-transformed-infrared/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3153" y="3874474"/>
            <a:ext cx="1592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All samples exposed to air for 4 min before analysis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4957" y="4184374"/>
                <a:ext cx="2608043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Higher peak means more dense 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Interested in wavenumber 2918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/>
                  <a:t> and 2850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/>
                  <a:t> because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bond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7" y="4184374"/>
                <a:ext cx="2608043" cy="2092881"/>
              </a:xfrm>
              <a:prstGeom prst="rect">
                <a:avLst/>
              </a:prstGeom>
              <a:blipFill>
                <a:blip r:embed="rId5"/>
                <a:stretch>
                  <a:fillRect l="-937" t="-872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54" y="54353"/>
            <a:ext cx="7429499" cy="1108928"/>
          </a:xfrm>
        </p:spPr>
        <p:txBody>
          <a:bodyPr>
            <a:normAutofit/>
          </a:bodyPr>
          <a:lstStyle/>
          <a:p>
            <a:r>
              <a:rPr lang="en-US" sz="2550" dirty="0"/>
              <a:t>Oxide Re-growth is Minimized by ET Deposition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" y="1379149"/>
            <a:ext cx="3959268" cy="2483137"/>
          </a:xfrm>
        </p:spPr>
      </p:pic>
      <p:sp>
        <p:nvSpPr>
          <p:cNvPr id="4" name="AutoShape 2" descr="Image result for x ray photoelectron spectroscop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29" y="1629211"/>
            <a:ext cx="2553301" cy="143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4025" y="3061759"/>
            <a:ext cx="290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https://wiki.utep.edu/display/~anarayanaswamy/X-Ray+Photoelectron+Spectroscopy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05" y="1375783"/>
            <a:ext cx="1615264" cy="2483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0863" y="4043583"/>
            <a:ext cx="6121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Due the </a:t>
            </a:r>
            <a:r>
              <a:rPr lang="en-US" sz="1400" dirty="0" err="1"/>
              <a:t>the</a:t>
            </a:r>
            <a:r>
              <a:rPr lang="en-US" sz="1400" dirty="0"/>
              <a:t> small escape depth of electrons, x-ray is a surface sensitive technique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 20 min immersion in ET solution results in a small amount of As oxides are detected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 20 h immersion in ET solution results in an oxide concentration below XPS detection limits after a 4 min exposure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0981" y="3697334"/>
            <a:ext cx="186533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All samples were exposed to air for 4 min before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1538" y="1871908"/>
            <a:ext cx="84979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/>
              <a:t>c) 20 h ET </a:t>
            </a:r>
          </a:p>
          <a:p>
            <a:endParaRPr lang="en-US" sz="1050" dirty="0"/>
          </a:p>
          <a:p>
            <a:r>
              <a:rPr lang="en-US" sz="1050" dirty="0"/>
              <a:t>b) 20 min ET</a:t>
            </a:r>
          </a:p>
          <a:p>
            <a:endParaRPr lang="en-US" sz="1050" dirty="0"/>
          </a:p>
          <a:p>
            <a:r>
              <a:rPr lang="en-US" sz="1050" dirty="0"/>
              <a:t>a) control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371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50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monolayer of ET was successfully deposited with 20 min and 20 h immersions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monolayer deposited by the 20 min and 20 h immersion are ordered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 h immersion in ET solution was more effective in protecting from oxide growth than the 20 min immersion</a:t>
            </a:r>
          </a:p>
          <a:p>
            <a:endParaRPr lang="en-US" dirty="0"/>
          </a:p>
          <a:p>
            <a:r>
              <a:rPr lang="en-US" dirty="0"/>
              <a:t>Future Work: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Analyze various temperatures of ET deposition with XPS and FTIR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24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50" dirty="0"/>
              <a:t>Special Thanks to:</a:t>
            </a:r>
          </a:p>
        </p:txBody>
      </p:sp>
      <p:pic>
        <p:nvPicPr>
          <p:cNvPr id="7172" name="Picture 4" descr="http://2012.igem.org/wiki/images/f/fe/Conacy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62" y="2321855"/>
            <a:ext cx="1821869" cy="13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nasa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7" y="2219185"/>
            <a:ext cx="1082321" cy="17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nasa space g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61" y="2219182"/>
            <a:ext cx="1923039" cy="16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m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6" y="2771381"/>
            <a:ext cx="2604407" cy="8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41862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1865</TotalTime>
  <Words>516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Retrospect</vt:lpstr>
      <vt:lpstr>Chemical Passivation of In0.53Ga0.47As(100)</vt:lpstr>
      <vt:lpstr>Why III-V Semiconductors</vt:lpstr>
      <vt:lpstr>Experimental Approach</vt:lpstr>
      <vt:lpstr>A Hydrophobic Surface is Obtained When ET is Deposited</vt:lpstr>
      <vt:lpstr>Deposition of an Eicosanethiol Monolayer Confirmed by Ellipsometry</vt:lpstr>
      <vt:lpstr>An Ordered ET Layer is Formed with 20 min and 20 h Immersions</vt:lpstr>
      <vt:lpstr>Oxide Re-growth is Minimized by ET Deposition</vt:lpstr>
      <vt:lpstr>In Summary</vt:lpstr>
      <vt:lpstr>Special Thanks to: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Tharmarajah</dc:creator>
  <cp:lastModifiedBy>Sanjay Tharmarajah</cp:lastModifiedBy>
  <cp:revision>62</cp:revision>
  <dcterms:created xsi:type="dcterms:W3CDTF">2017-02-18T18:11:11Z</dcterms:created>
  <dcterms:modified xsi:type="dcterms:W3CDTF">2017-04-08T02:50:10Z</dcterms:modified>
</cp:coreProperties>
</file>